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4" r:id="rId8"/>
    <p:sldId id="263" r:id="rId9"/>
    <p:sldId id="262" r:id="rId10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7"/>
    <p:restoredTop sz="94694"/>
  </p:normalViewPr>
  <p:slideViewPr>
    <p:cSldViewPr snapToGrid="0">
      <p:cViewPr varScale="1">
        <p:scale>
          <a:sx n="96" d="100"/>
          <a:sy n="96" d="100"/>
        </p:scale>
        <p:origin x="200" y="7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D9A14FE-8D01-4B25-9BC9-E5BEFAB94573}" type="doc">
      <dgm:prSet loTypeId="urn:microsoft.com/office/officeart/2005/8/layout/hierarchy1" loCatId="hierarchy" qsTypeId="urn:microsoft.com/office/officeart/2005/8/quickstyle/simple1" qsCatId="simple" csTypeId="urn:microsoft.com/office/officeart/2005/8/colors/accent0_3" csCatId="mainScheme"/>
      <dgm:spPr/>
      <dgm:t>
        <a:bodyPr/>
        <a:lstStyle/>
        <a:p>
          <a:endParaRPr lang="en-US"/>
        </a:p>
      </dgm:t>
    </dgm:pt>
    <dgm:pt modelId="{216338E4-3E45-431B-8970-335A04D35A21}">
      <dgm:prSet/>
      <dgm:spPr/>
      <dgm:t>
        <a:bodyPr/>
        <a:lstStyle/>
        <a:p>
          <a:r>
            <a:rPr kumimoji="1" lang="zh-TW"/>
            <a:t>應用賽局理論的概念套入</a:t>
          </a:r>
          <a:endParaRPr lang="en-US"/>
        </a:p>
      </dgm:t>
    </dgm:pt>
    <dgm:pt modelId="{E306D9E8-7741-4E90-AC2E-F7E2717556DE}" type="parTrans" cxnId="{0D4B5F60-E973-46FB-889C-3A2DA21135C5}">
      <dgm:prSet/>
      <dgm:spPr/>
      <dgm:t>
        <a:bodyPr/>
        <a:lstStyle/>
        <a:p>
          <a:endParaRPr lang="en-US"/>
        </a:p>
      </dgm:t>
    </dgm:pt>
    <dgm:pt modelId="{40521E14-6820-457C-BCE2-74D0B9754744}" type="sibTrans" cxnId="{0D4B5F60-E973-46FB-889C-3A2DA21135C5}">
      <dgm:prSet/>
      <dgm:spPr/>
      <dgm:t>
        <a:bodyPr/>
        <a:lstStyle/>
        <a:p>
          <a:endParaRPr lang="en-US"/>
        </a:p>
      </dgm:t>
    </dgm:pt>
    <dgm:pt modelId="{8A38FF6A-75E4-474E-B536-0F1643295D7E}">
      <dgm:prSet/>
      <dgm:spPr/>
      <dgm:t>
        <a:bodyPr/>
        <a:lstStyle/>
        <a:p>
          <a:r>
            <a:rPr kumimoji="1" lang="zh-TW"/>
            <a:t>探討、擬定增設出口疏散的各項策略</a:t>
          </a:r>
          <a:endParaRPr lang="en-US"/>
        </a:p>
      </dgm:t>
    </dgm:pt>
    <dgm:pt modelId="{3AB8B89A-F9BE-4C9A-9F94-671C64CDABA9}" type="parTrans" cxnId="{62824BB7-3689-4CDE-B455-CE161B3CCD16}">
      <dgm:prSet/>
      <dgm:spPr/>
      <dgm:t>
        <a:bodyPr/>
        <a:lstStyle/>
        <a:p>
          <a:endParaRPr lang="en-US"/>
        </a:p>
      </dgm:t>
    </dgm:pt>
    <dgm:pt modelId="{76074268-EA30-406B-864E-92DABF1A9C94}" type="sibTrans" cxnId="{62824BB7-3689-4CDE-B455-CE161B3CCD16}">
      <dgm:prSet/>
      <dgm:spPr/>
      <dgm:t>
        <a:bodyPr/>
        <a:lstStyle/>
        <a:p>
          <a:endParaRPr lang="en-US"/>
        </a:p>
      </dgm:t>
    </dgm:pt>
    <dgm:pt modelId="{498588D0-521B-4EC1-9A33-757D8B0DA901}">
      <dgm:prSet/>
      <dgm:spPr/>
      <dgm:t>
        <a:bodyPr/>
        <a:lstStyle/>
        <a:p>
          <a:r>
            <a:rPr kumimoji="1" lang="zh-TW"/>
            <a:t>增加樓層的可預測性</a:t>
          </a:r>
          <a:endParaRPr lang="en-US"/>
        </a:p>
      </dgm:t>
    </dgm:pt>
    <dgm:pt modelId="{F58DE9D9-FA43-433C-BF91-994BAD90DEA8}" type="parTrans" cxnId="{E13166B2-495D-47EA-8FCD-13AE7781BA73}">
      <dgm:prSet/>
      <dgm:spPr/>
      <dgm:t>
        <a:bodyPr/>
        <a:lstStyle/>
        <a:p>
          <a:endParaRPr lang="en-US"/>
        </a:p>
      </dgm:t>
    </dgm:pt>
    <dgm:pt modelId="{432BB096-4E54-49E0-93AF-85B3D9FB22BD}" type="sibTrans" cxnId="{E13166B2-495D-47EA-8FCD-13AE7781BA73}">
      <dgm:prSet/>
      <dgm:spPr/>
      <dgm:t>
        <a:bodyPr/>
        <a:lstStyle/>
        <a:p>
          <a:endParaRPr lang="en-US"/>
        </a:p>
      </dgm:t>
    </dgm:pt>
    <dgm:pt modelId="{9DFEDEA3-9058-0840-9BF9-0D52364AE353}" type="pres">
      <dgm:prSet presAssocID="{FD9A14FE-8D01-4B25-9BC9-E5BEFAB94573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218F78EC-E3B8-FF4B-A346-CA6BD28DAFB1}" type="pres">
      <dgm:prSet presAssocID="{216338E4-3E45-431B-8970-335A04D35A21}" presName="hierRoot1" presStyleCnt="0"/>
      <dgm:spPr/>
    </dgm:pt>
    <dgm:pt modelId="{FF30244C-D2A0-8A4D-B21B-C50845E17E28}" type="pres">
      <dgm:prSet presAssocID="{216338E4-3E45-431B-8970-335A04D35A21}" presName="composite" presStyleCnt="0"/>
      <dgm:spPr/>
    </dgm:pt>
    <dgm:pt modelId="{428016A0-A396-404C-9409-4067D13072C2}" type="pres">
      <dgm:prSet presAssocID="{216338E4-3E45-431B-8970-335A04D35A21}" presName="background" presStyleLbl="node0" presStyleIdx="0" presStyleCnt="3"/>
      <dgm:spPr/>
    </dgm:pt>
    <dgm:pt modelId="{009C6232-D66E-DA41-9DDB-967D2E9744E7}" type="pres">
      <dgm:prSet presAssocID="{216338E4-3E45-431B-8970-335A04D35A21}" presName="text" presStyleLbl="fgAcc0" presStyleIdx="0" presStyleCnt="3">
        <dgm:presLayoutVars>
          <dgm:chPref val="3"/>
        </dgm:presLayoutVars>
      </dgm:prSet>
      <dgm:spPr/>
    </dgm:pt>
    <dgm:pt modelId="{DBB04026-1B7B-4D4B-BE03-4B567DF842DA}" type="pres">
      <dgm:prSet presAssocID="{216338E4-3E45-431B-8970-335A04D35A21}" presName="hierChild2" presStyleCnt="0"/>
      <dgm:spPr/>
    </dgm:pt>
    <dgm:pt modelId="{34C84D65-41D3-0848-B59A-ABAB9E277FBA}" type="pres">
      <dgm:prSet presAssocID="{8A38FF6A-75E4-474E-B536-0F1643295D7E}" presName="hierRoot1" presStyleCnt="0"/>
      <dgm:spPr/>
    </dgm:pt>
    <dgm:pt modelId="{40657A85-4E5B-EC4E-BA2F-12303F88E3CC}" type="pres">
      <dgm:prSet presAssocID="{8A38FF6A-75E4-474E-B536-0F1643295D7E}" presName="composite" presStyleCnt="0"/>
      <dgm:spPr/>
    </dgm:pt>
    <dgm:pt modelId="{B292D351-B5A0-194A-9B72-06198860D98D}" type="pres">
      <dgm:prSet presAssocID="{8A38FF6A-75E4-474E-B536-0F1643295D7E}" presName="background" presStyleLbl="node0" presStyleIdx="1" presStyleCnt="3"/>
      <dgm:spPr/>
    </dgm:pt>
    <dgm:pt modelId="{8C7B1B3B-3256-E94C-960A-CE6AC870A3CF}" type="pres">
      <dgm:prSet presAssocID="{8A38FF6A-75E4-474E-B536-0F1643295D7E}" presName="text" presStyleLbl="fgAcc0" presStyleIdx="1" presStyleCnt="3">
        <dgm:presLayoutVars>
          <dgm:chPref val="3"/>
        </dgm:presLayoutVars>
      </dgm:prSet>
      <dgm:spPr/>
    </dgm:pt>
    <dgm:pt modelId="{E0B9511F-5050-AC47-838F-1E272305E99B}" type="pres">
      <dgm:prSet presAssocID="{8A38FF6A-75E4-474E-B536-0F1643295D7E}" presName="hierChild2" presStyleCnt="0"/>
      <dgm:spPr/>
    </dgm:pt>
    <dgm:pt modelId="{C8D8DC36-1FF8-444A-9B6F-41E483E6BE0D}" type="pres">
      <dgm:prSet presAssocID="{498588D0-521B-4EC1-9A33-757D8B0DA901}" presName="hierRoot1" presStyleCnt="0"/>
      <dgm:spPr/>
    </dgm:pt>
    <dgm:pt modelId="{E2450DEC-0A32-C34B-B19E-0EA306DFB338}" type="pres">
      <dgm:prSet presAssocID="{498588D0-521B-4EC1-9A33-757D8B0DA901}" presName="composite" presStyleCnt="0"/>
      <dgm:spPr/>
    </dgm:pt>
    <dgm:pt modelId="{BBA2F14A-C554-0A4C-B413-EA9446380D43}" type="pres">
      <dgm:prSet presAssocID="{498588D0-521B-4EC1-9A33-757D8B0DA901}" presName="background" presStyleLbl="node0" presStyleIdx="2" presStyleCnt="3"/>
      <dgm:spPr/>
    </dgm:pt>
    <dgm:pt modelId="{7AA40CE6-B239-ED49-A0F7-3ABEBD72475E}" type="pres">
      <dgm:prSet presAssocID="{498588D0-521B-4EC1-9A33-757D8B0DA901}" presName="text" presStyleLbl="fgAcc0" presStyleIdx="2" presStyleCnt="3">
        <dgm:presLayoutVars>
          <dgm:chPref val="3"/>
        </dgm:presLayoutVars>
      </dgm:prSet>
      <dgm:spPr/>
    </dgm:pt>
    <dgm:pt modelId="{64E1371F-616C-BE4F-9987-207D4B119992}" type="pres">
      <dgm:prSet presAssocID="{498588D0-521B-4EC1-9A33-757D8B0DA901}" presName="hierChild2" presStyleCnt="0"/>
      <dgm:spPr/>
    </dgm:pt>
  </dgm:ptLst>
  <dgm:cxnLst>
    <dgm:cxn modelId="{91549107-0071-2B4F-B674-C89F1AB8CFEE}" type="presOf" srcId="{8A38FF6A-75E4-474E-B536-0F1643295D7E}" destId="{8C7B1B3B-3256-E94C-960A-CE6AC870A3CF}" srcOrd="0" destOrd="0" presId="urn:microsoft.com/office/officeart/2005/8/layout/hierarchy1"/>
    <dgm:cxn modelId="{FFE0472B-9712-7440-901A-0B82E2B8233A}" type="presOf" srcId="{498588D0-521B-4EC1-9A33-757D8B0DA901}" destId="{7AA40CE6-B239-ED49-A0F7-3ABEBD72475E}" srcOrd="0" destOrd="0" presId="urn:microsoft.com/office/officeart/2005/8/layout/hierarchy1"/>
    <dgm:cxn modelId="{2860415C-B01B-DD40-A185-489063275F79}" type="presOf" srcId="{FD9A14FE-8D01-4B25-9BC9-E5BEFAB94573}" destId="{9DFEDEA3-9058-0840-9BF9-0D52364AE353}" srcOrd="0" destOrd="0" presId="urn:microsoft.com/office/officeart/2005/8/layout/hierarchy1"/>
    <dgm:cxn modelId="{0D4B5F60-E973-46FB-889C-3A2DA21135C5}" srcId="{FD9A14FE-8D01-4B25-9BC9-E5BEFAB94573}" destId="{216338E4-3E45-431B-8970-335A04D35A21}" srcOrd="0" destOrd="0" parTransId="{E306D9E8-7741-4E90-AC2E-F7E2717556DE}" sibTransId="{40521E14-6820-457C-BCE2-74D0B9754744}"/>
    <dgm:cxn modelId="{E13166B2-495D-47EA-8FCD-13AE7781BA73}" srcId="{FD9A14FE-8D01-4B25-9BC9-E5BEFAB94573}" destId="{498588D0-521B-4EC1-9A33-757D8B0DA901}" srcOrd="2" destOrd="0" parTransId="{F58DE9D9-FA43-433C-BF91-994BAD90DEA8}" sibTransId="{432BB096-4E54-49E0-93AF-85B3D9FB22BD}"/>
    <dgm:cxn modelId="{62824BB7-3689-4CDE-B455-CE161B3CCD16}" srcId="{FD9A14FE-8D01-4B25-9BC9-E5BEFAB94573}" destId="{8A38FF6A-75E4-474E-B536-0F1643295D7E}" srcOrd="1" destOrd="0" parTransId="{3AB8B89A-F9BE-4C9A-9F94-671C64CDABA9}" sibTransId="{76074268-EA30-406B-864E-92DABF1A9C94}"/>
    <dgm:cxn modelId="{BA98D1B8-1BBA-1B4A-8322-E04F20236F36}" type="presOf" srcId="{216338E4-3E45-431B-8970-335A04D35A21}" destId="{009C6232-D66E-DA41-9DDB-967D2E9744E7}" srcOrd="0" destOrd="0" presId="urn:microsoft.com/office/officeart/2005/8/layout/hierarchy1"/>
    <dgm:cxn modelId="{19015060-7CCC-354C-A447-25891CD3EA3A}" type="presParOf" srcId="{9DFEDEA3-9058-0840-9BF9-0D52364AE353}" destId="{218F78EC-E3B8-FF4B-A346-CA6BD28DAFB1}" srcOrd="0" destOrd="0" presId="urn:microsoft.com/office/officeart/2005/8/layout/hierarchy1"/>
    <dgm:cxn modelId="{8F74DE90-F94E-EE47-893F-7EFCF4C74267}" type="presParOf" srcId="{218F78EC-E3B8-FF4B-A346-CA6BD28DAFB1}" destId="{FF30244C-D2A0-8A4D-B21B-C50845E17E28}" srcOrd="0" destOrd="0" presId="urn:microsoft.com/office/officeart/2005/8/layout/hierarchy1"/>
    <dgm:cxn modelId="{BAB41658-FA9B-BA4E-B614-2A65E76892A3}" type="presParOf" srcId="{FF30244C-D2A0-8A4D-B21B-C50845E17E28}" destId="{428016A0-A396-404C-9409-4067D13072C2}" srcOrd="0" destOrd="0" presId="urn:microsoft.com/office/officeart/2005/8/layout/hierarchy1"/>
    <dgm:cxn modelId="{B35C36C0-68D5-D14F-977E-511150399659}" type="presParOf" srcId="{FF30244C-D2A0-8A4D-B21B-C50845E17E28}" destId="{009C6232-D66E-DA41-9DDB-967D2E9744E7}" srcOrd="1" destOrd="0" presId="urn:microsoft.com/office/officeart/2005/8/layout/hierarchy1"/>
    <dgm:cxn modelId="{CF3E939A-3710-4342-AA43-35BE73E887A0}" type="presParOf" srcId="{218F78EC-E3B8-FF4B-A346-CA6BD28DAFB1}" destId="{DBB04026-1B7B-4D4B-BE03-4B567DF842DA}" srcOrd="1" destOrd="0" presId="urn:microsoft.com/office/officeart/2005/8/layout/hierarchy1"/>
    <dgm:cxn modelId="{04E208EA-065D-4B4E-AC3E-5D407CE0A937}" type="presParOf" srcId="{9DFEDEA3-9058-0840-9BF9-0D52364AE353}" destId="{34C84D65-41D3-0848-B59A-ABAB9E277FBA}" srcOrd="1" destOrd="0" presId="urn:microsoft.com/office/officeart/2005/8/layout/hierarchy1"/>
    <dgm:cxn modelId="{DCBBF7BB-F916-1B4A-9964-81B464EC6EB1}" type="presParOf" srcId="{34C84D65-41D3-0848-B59A-ABAB9E277FBA}" destId="{40657A85-4E5B-EC4E-BA2F-12303F88E3CC}" srcOrd="0" destOrd="0" presId="urn:microsoft.com/office/officeart/2005/8/layout/hierarchy1"/>
    <dgm:cxn modelId="{ACF85221-891E-4943-AC5B-E2A4B47762D8}" type="presParOf" srcId="{40657A85-4E5B-EC4E-BA2F-12303F88E3CC}" destId="{B292D351-B5A0-194A-9B72-06198860D98D}" srcOrd="0" destOrd="0" presId="urn:microsoft.com/office/officeart/2005/8/layout/hierarchy1"/>
    <dgm:cxn modelId="{DB9C1B72-57C4-BA47-BF8A-7249E4927562}" type="presParOf" srcId="{40657A85-4E5B-EC4E-BA2F-12303F88E3CC}" destId="{8C7B1B3B-3256-E94C-960A-CE6AC870A3CF}" srcOrd="1" destOrd="0" presId="urn:microsoft.com/office/officeart/2005/8/layout/hierarchy1"/>
    <dgm:cxn modelId="{5EAD57DA-E814-3448-9C4D-33F55B932875}" type="presParOf" srcId="{34C84D65-41D3-0848-B59A-ABAB9E277FBA}" destId="{E0B9511F-5050-AC47-838F-1E272305E99B}" srcOrd="1" destOrd="0" presId="urn:microsoft.com/office/officeart/2005/8/layout/hierarchy1"/>
    <dgm:cxn modelId="{447C66D3-4E69-C047-AC33-DCE0D49C6FC1}" type="presParOf" srcId="{9DFEDEA3-9058-0840-9BF9-0D52364AE353}" destId="{C8D8DC36-1FF8-444A-9B6F-41E483E6BE0D}" srcOrd="2" destOrd="0" presId="urn:microsoft.com/office/officeart/2005/8/layout/hierarchy1"/>
    <dgm:cxn modelId="{38438F2F-F0E1-DD44-AD1F-E541C88BF1D0}" type="presParOf" srcId="{C8D8DC36-1FF8-444A-9B6F-41E483E6BE0D}" destId="{E2450DEC-0A32-C34B-B19E-0EA306DFB338}" srcOrd="0" destOrd="0" presId="urn:microsoft.com/office/officeart/2005/8/layout/hierarchy1"/>
    <dgm:cxn modelId="{A5CB54A5-033E-994B-A8D0-57DD6FF1FD5D}" type="presParOf" srcId="{E2450DEC-0A32-C34B-B19E-0EA306DFB338}" destId="{BBA2F14A-C554-0A4C-B413-EA9446380D43}" srcOrd="0" destOrd="0" presId="urn:microsoft.com/office/officeart/2005/8/layout/hierarchy1"/>
    <dgm:cxn modelId="{ED07F2A0-DEDC-7A42-87C2-002DBA50E782}" type="presParOf" srcId="{E2450DEC-0A32-C34B-B19E-0EA306DFB338}" destId="{7AA40CE6-B239-ED49-A0F7-3ABEBD72475E}" srcOrd="1" destOrd="0" presId="urn:microsoft.com/office/officeart/2005/8/layout/hierarchy1"/>
    <dgm:cxn modelId="{A6FF9A20-786C-E941-B20E-23AECF942AE3}" type="presParOf" srcId="{C8D8DC36-1FF8-444A-9B6F-41E483E6BE0D}" destId="{64E1371F-616C-BE4F-9987-207D4B119992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8016A0-A396-404C-9409-4067D13072C2}">
      <dsp:nvSpPr>
        <dsp:cNvPr id="0" name=""/>
        <dsp:cNvSpPr/>
      </dsp:nvSpPr>
      <dsp:spPr>
        <a:xfrm>
          <a:off x="0" y="465407"/>
          <a:ext cx="2914649" cy="1850802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9C6232-D66E-DA41-9DDB-967D2E9744E7}">
      <dsp:nvSpPr>
        <dsp:cNvPr id="0" name=""/>
        <dsp:cNvSpPr/>
      </dsp:nvSpPr>
      <dsp:spPr>
        <a:xfrm>
          <a:off x="323850" y="773064"/>
          <a:ext cx="2914649" cy="1850802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zh-TW" sz="2500" kern="1200"/>
            <a:t>應用賽局理論的概念套入</a:t>
          </a:r>
          <a:endParaRPr lang="en-US" sz="2500" kern="1200"/>
        </a:p>
      </dsp:txBody>
      <dsp:txXfrm>
        <a:off x="378058" y="827272"/>
        <a:ext cx="2806233" cy="1742386"/>
      </dsp:txXfrm>
    </dsp:sp>
    <dsp:sp modelId="{B292D351-B5A0-194A-9B72-06198860D98D}">
      <dsp:nvSpPr>
        <dsp:cNvPr id="0" name=""/>
        <dsp:cNvSpPr/>
      </dsp:nvSpPr>
      <dsp:spPr>
        <a:xfrm>
          <a:off x="3562350" y="465407"/>
          <a:ext cx="2914649" cy="1850802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C7B1B3B-3256-E94C-960A-CE6AC870A3CF}">
      <dsp:nvSpPr>
        <dsp:cNvPr id="0" name=""/>
        <dsp:cNvSpPr/>
      </dsp:nvSpPr>
      <dsp:spPr>
        <a:xfrm>
          <a:off x="3886200" y="773064"/>
          <a:ext cx="2914649" cy="1850802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zh-TW" sz="2500" kern="1200"/>
            <a:t>探討、擬定增設出口疏散的各項策略</a:t>
          </a:r>
          <a:endParaRPr lang="en-US" sz="2500" kern="1200"/>
        </a:p>
      </dsp:txBody>
      <dsp:txXfrm>
        <a:off x="3940408" y="827272"/>
        <a:ext cx="2806233" cy="1742386"/>
      </dsp:txXfrm>
    </dsp:sp>
    <dsp:sp modelId="{BBA2F14A-C554-0A4C-B413-EA9446380D43}">
      <dsp:nvSpPr>
        <dsp:cNvPr id="0" name=""/>
        <dsp:cNvSpPr/>
      </dsp:nvSpPr>
      <dsp:spPr>
        <a:xfrm>
          <a:off x="7124700" y="465407"/>
          <a:ext cx="2914649" cy="1850802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A40CE6-B239-ED49-A0F7-3ABEBD72475E}">
      <dsp:nvSpPr>
        <dsp:cNvPr id="0" name=""/>
        <dsp:cNvSpPr/>
      </dsp:nvSpPr>
      <dsp:spPr>
        <a:xfrm>
          <a:off x="7448549" y="773064"/>
          <a:ext cx="2914649" cy="1850802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zh-TW" sz="2500" kern="1200"/>
            <a:t>增加樓層的可預測性</a:t>
          </a:r>
          <a:endParaRPr lang="en-US" sz="2500" kern="1200"/>
        </a:p>
      </dsp:txBody>
      <dsp:txXfrm>
        <a:off x="7502757" y="827272"/>
        <a:ext cx="2806233" cy="174238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5610A-17B4-4656-93CF-E1D9982860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2629" y="1371600"/>
            <a:ext cx="5935540" cy="2696866"/>
          </a:xfrm>
        </p:spPr>
        <p:txBody>
          <a:bodyPr anchor="t"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51C80B-DFD6-415B-BA5B-E56E510CD1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2629" y="4584879"/>
            <a:ext cx="5935540" cy="1287887"/>
          </a:xfrm>
        </p:spPr>
        <p:txBody>
          <a:bodyPr anchor="b">
            <a:normAutofit/>
          </a:bodyPr>
          <a:lstStyle>
            <a:lvl1pPr marL="0" indent="0" algn="l">
              <a:lnSpc>
                <a:spcPct val="130000"/>
              </a:lnSpc>
              <a:buNone/>
              <a:defRPr sz="1800" b="1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2065B-06FF-4991-9F8A-4BE25457B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9/18/24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0DF2FA-C604-45D8-A633-11D3742EC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EE5DA9-2D04-4850-AB9F-BD3538165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4391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E4BB7-3F30-4C31-9BB2-8EC24FC0A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CF4134-70F5-4EE6-88BE-49D129630C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9EABC7-C044-44DE-B303-55A0581DA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9/18/24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A63E1-5BC5-402E-9916-BAB84BCF0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EF915-AF64-4ECC-8B1A-B7E6A89B7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4549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B09414-2AA1-4D8E-A00A-C092FBC92D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98077" y="1401097"/>
            <a:ext cx="2155722" cy="4775865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2C3A78-37C5-46D0-9DF4-CB78AF883C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401097"/>
            <a:ext cx="8232058" cy="4775866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D8705E-925D-4F57-8268-107CE3CF4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9/18/24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FE207E-070D-4EC8-A44C-21F1815FD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5D01D1-C266-4161-A820-C084B9801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4490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8B246-6A68-46BE-9DBD-614FA8CF4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E47706-8D18-4093-A7C1-F30D7543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C7C8FC-AAEA-4AB6-9DB5-2503F58F0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9/18/24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B1616B-3F08-4869-A522-773C38940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030CE6-9124-4B3A-A912-AE16B5C34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6600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78885-57B2-4930-BD7D-CBF916EDF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629" y="1709738"/>
            <a:ext cx="9214884" cy="3159974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E495E4-2F8B-4CC7-88AC-A312067E60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2628" y="5018567"/>
            <a:ext cx="7907079" cy="107388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585CC9-BAD3-4807-90BB-97DA2D6A6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9/18/24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108CEF-165F-4D7E-9666-5CD0156B4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0EBC3D-3277-4D34-9F67-71040C21E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989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477A4-4D01-45B6-9563-0BF13BA72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E17E00-96AC-45F0-82B2-9F601E9B93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0" y="2849526"/>
            <a:ext cx="5105400" cy="321047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BA30CD-95C0-427B-A571-A7D8A53278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849526"/>
            <a:ext cx="5105400" cy="3210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F67CAC-53E4-44AF-BEAC-8FFB96F05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9/18/24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3D9F3A-E7F0-45E7-AFA8-0D4A669EC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5F008B-58BB-45FF-923F-5909DAB49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0408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7B549-9E51-42E0-992A-73E775957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628" y="1371599"/>
            <a:ext cx="10442760" cy="93975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1A5FDC-7C4B-45FB-8462-E2CE79919F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2628" y="2311353"/>
            <a:ext cx="5084947" cy="695372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D8B686-2E92-45B9-A3D7-9DCAA0C50B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12628" y="3006725"/>
            <a:ext cx="5084947" cy="318293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ADB526-4A44-47B6-8D14-93202E590A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2311353"/>
            <a:ext cx="5183188" cy="695372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4177CA-5C13-4311-BFD3-B98FBD942D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3006725"/>
            <a:ext cx="5183188" cy="31829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EA255A-4CB5-40CA-B756-1AA5E27C2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9/18/24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3072C4-10F1-49B8-B0BF-69204EDDC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5ACC97-44C1-4887-909B-E6732D3C1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5532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7D313-943A-47E0-8A7A-DFFBCC297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AC25A7-81C8-4AA1-AD9F-C78A451FD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9/18/24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F54740-6022-46B2-9C55-B60E96516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9497C9-6B5E-46D6-8FE9-0A5E0CF7F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4638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740D3C-270A-401A-810C-2F86BBBB8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9/18/24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CBE9F8-1765-4F36-A4DE-1DB136025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90CF9E-A6C6-4873-ADBE-7A2939319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4394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8CDF8-00AD-4441-A6D5-9D7A659E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628" y="1463038"/>
            <a:ext cx="3859397" cy="1471548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C330AF-CB7E-420A-AE8A-E02E903258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3257AD-2422-4CDA-9C55-700F4B5BF2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12628" y="2934586"/>
            <a:ext cx="3859397" cy="293440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1B7454-C1CC-46F2-A6FB-1FE786C48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9/18/24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077DBE-6CC7-421B-AB5E-341E20BD9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6EAB8F-7526-4CDB-B782-FAD8B3E70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5284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1647F-5A61-44C9-81DC-331C9AE5D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628" y="1463038"/>
            <a:ext cx="3859397" cy="1471548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627A0F-F1B8-49BE-A0FF-7FE16E3BDC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D1BD6-1519-4431-9FAF-7D4F412997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12628" y="2934586"/>
            <a:ext cx="3859397" cy="293440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A587A0-353B-42C2-BA96-B1ADEDF64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9/18/24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D5A88E-3957-4B76-B1BE-416402921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F7C5FD-E56A-4C66-8F23-087F95A2F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5852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B4E786-7636-4278-8595-D365D28A7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371600"/>
            <a:ext cx="10363200" cy="131444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740849-7059-4C70-992B-5304D2EE9B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4399" y="2853369"/>
            <a:ext cx="10363200" cy="30884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FEBF6-CEA6-4332-87B3-697807571C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12628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0D4E46AA-1EC0-4433-9956-E798E94A6FB7}" type="datetimeFigureOut">
              <a:rPr lang="en-US" smtClean="0"/>
              <a:pPr/>
              <a:t>9/18/24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6BAF94-621C-43E1-BA0C-410A689903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67622" y="6356350"/>
            <a:ext cx="40403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D19E5-9E16-48C9-AAE2-0C70679A8D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7995" y="6356350"/>
            <a:ext cx="7230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70C38C08-47C7-4847-B0BE-B9D8DEEB3D1B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209B62C-3402-4623-9A7C-AA048B56F8C3}"/>
              </a:ext>
            </a:extLst>
          </p:cNvPr>
          <p:cNvCxnSpPr>
            <a:cxnSpLocks/>
          </p:cNvCxnSpPr>
          <p:nvPr/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53513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87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74320" indent="0" algn="l" defTabSz="914400" rtl="0" eaLnBrk="1" latinLnBrk="0" hangingPunct="1">
        <a:lnSpc>
          <a:spcPct val="120000"/>
        </a:lnSpc>
        <a:spcBef>
          <a:spcPts val="500"/>
        </a:spcBef>
        <a:buSzPct val="87000"/>
        <a:buFontTx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0" algn="l" defTabSz="914400" rtl="0" eaLnBrk="1" latinLnBrk="0" hangingPunct="1">
        <a:lnSpc>
          <a:spcPct val="120000"/>
        </a:lnSpc>
        <a:spcBef>
          <a:spcPts val="500"/>
        </a:spcBef>
        <a:buSzPct val="87000"/>
        <a:buFontTx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822960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2B69224-0A8D-0CE9-351A-6A41C2A9D1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371600"/>
            <a:ext cx="10363200" cy="1314443"/>
          </a:xfrm>
        </p:spPr>
        <p:txBody>
          <a:bodyPr anchor="t">
            <a:normAutofit/>
          </a:bodyPr>
          <a:lstStyle/>
          <a:p>
            <a:r>
              <a:rPr kumimoji="1" lang="en-US" altLang="zh-TW"/>
              <a:t>Traffic Simulation &amp; Crowd Evacuation at Taipei Dome</a:t>
            </a:r>
            <a:endParaRPr kumimoji="1" lang="zh-TW" alt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249C0421-5684-6C7D-1B0B-CD44379698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0" y="2849526"/>
            <a:ext cx="5105400" cy="3210479"/>
          </a:xfrm>
        </p:spPr>
        <p:txBody>
          <a:bodyPr>
            <a:normAutofit/>
          </a:bodyPr>
          <a:lstStyle/>
          <a:p>
            <a:r>
              <a:rPr kumimoji="1" lang="en-US" altLang="zh-TW" dirty="0"/>
              <a:t>B09208038 </a:t>
            </a:r>
          </a:p>
          <a:p>
            <a:r>
              <a:rPr kumimoji="1" lang="zh-TW" altLang="en-US" dirty="0"/>
              <a:t>地理三 劉正悅</a:t>
            </a:r>
            <a:endParaRPr kumimoji="1" lang="en-US" altLang="zh-TW" dirty="0"/>
          </a:p>
          <a:p>
            <a:endParaRPr kumimoji="1" lang="en-US" altLang="zh-TW" dirty="0"/>
          </a:p>
          <a:p>
            <a:r>
              <a:rPr kumimoji="1" lang="en-US" altLang="zh-TW" dirty="0"/>
              <a:t>Code on https://</a:t>
            </a:r>
            <a:r>
              <a:rPr kumimoji="1" lang="en-US" altLang="zh-TW" dirty="0" err="1"/>
              <a:t>github.com</a:t>
            </a:r>
            <a:r>
              <a:rPr kumimoji="1" lang="en-US" altLang="zh-TW" dirty="0"/>
              <a:t>/buffett0323/Traffic-Simulation-Crowd-Evacuation-at-Taipei-</a:t>
            </a:r>
            <a:r>
              <a:rPr kumimoji="1" lang="en-US" altLang="zh-TW" dirty="0" err="1"/>
              <a:t>Dome.git</a:t>
            </a:r>
            <a:endParaRPr kumimoji="1" lang="zh-TW" altLang="en-US" dirty="0"/>
          </a:p>
        </p:txBody>
      </p:sp>
      <p:pic>
        <p:nvPicPr>
          <p:cNvPr id="6" name="圖片 5" descr="一張含有 文字, 體育場 的圖片&#10;&#10;自動產生的描述">
            <a:extLst>
              <a:ext uri="{FF2B5EF4-FFF2-40B4-BE49-F238E27FC236}">
                <a16:creationId xmlns:a16="http://schemas.microsoft.com/office/drawing/2014/main" id="{E4826577-D78C-A94F-2634-CF553ADE6F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272" r="31973" b="1"/>
          <a:stretch/>
        </p:blipFill>
        <p:spPr>
          <a:xfrm>
            <a:off x="6172200" y="2849526"/>
            <a:ext cx="5105400" cy="321048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053798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" name="Straight Connector 31">
            <a:extLst>
              <a:ext uri="{FF2B5EF4-FFF2-40B4-BE49-F238E27FC236}">
                <a16:creationId xmlns:a16="http://schemas.microsoft.com/office/drawing/2014/main" id="{F209B62C-3402-4623-9A7C-AA048B56F8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9" name="Rectangle 33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A5CA8AD8-F7D0-EC9F-A457-50C2F30C9F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558" y="914399"/>
            <a:ext cx="3721767" cy="410678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TW" sz="3600" dirty="0"/>
              <a:t>Contents</a:t>
            </a:r>
            <a:br>
              <a:rPr kumimoji="1" lang="en-US" altLang="zh-TW" sz="2800" dirty="0"/>
            </a:br>
            <a:r>
              <a:rPr kumimoji="1" lang="en-US" altLang="zh-TW" sz="2800" dirty="0"/>
              <a:t>1. Motivation</a:t>
            </a:r>
            <a:br>
              <a:rPr kumimoji="1" lang="en-US" altLang="zh-TW" sz="2800" dirty="0"/>
            </a:br>
            <a:r>
              <a:rPr kumimoji="1" lang="en-US" altLang="zh-TW" sz="2800" dirty="0"/>
              <a:t>2. Model Introduction</a:t>
            </a:r>
            <a:br>
              <a:rPr kumimoji="1" lang="en-US" altLang="zh-TW" sz="2800" dirty="0"/>
            </a:br>
            <a:r>
              <a:rPr kumimoji="1" lang="en-US" altLang="zh-TW" sz="2800" dirty="0"/>
              <a:t>3. Implementation</a:t>
            </a:r>
            <a:br>
              <a:rPr kumimoji="1" lang="en-US" altLang="zh-TW" sz="2800" dirty="0"/>
            </a:br>
            <a:r>
              <a:rPr kumimoji="1" lang="en-US" altLang="zh-TW" sz="2800" dirty="0"/>
              <a:t>4. Future Work</a:t>
            </a:r>
            <a:br>
              <a:rPr kumimoji="1" lang="en-US" altLang="zh-TW" sz="2800" dirty="0"/>
            </a:br>
            <a:r>
              <a:rPr kumimoji="1" lang="en-US" altLang="zh-TW" sz="2800" dirty="0"/>
              <a:t>5. Conclusion</a:t>
            </a:r>
          </a:p>
        </p:txBody>
      </p:sp>
      <p:pic>
        <p:nvPicPr>
          <p:cNvPr id="5" name="內容版面配置區 4" descr="一張含有 天空, 室外, 城市, 白天 的圖片&#10;&#10;自動產生的描述">
            <a:extLst>
              <a:ext uri="{FF2B5EF4-FFF2-40B4-BE49-F238E27FC236}">
                <a16:creationId xmlns:a16="http://schemas.microsoft.com/office/drawing/2014/main" id="{40E05405-1658-D8AC-D255-2EAA3B6B0B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6181" r="-1" b="-1"/>
          <a:stretch/>
        </p:blipFill>
        <p:spPr>
          <a:xfrm>
            <a:off x="4457700" y="1066800"/>
            <a:ext cx="7734300" cy="4724400"/>
          </a:xfrm>
          <a:prstGeom prst="rect">
            <a:avLst/>
          </a:prstGeom>
        </p:spPr>
      </p:pic>
      <p:cxnSp>
        <p:nvCxnSpPr>
          <p:cNvPr id="40" name="Straight Connector 35">
            <a:extLst>
              <a:ext uri="{FF2B5EF4-FFF2-40B4-BE49-F238E27FC236}">
                <a16:creationId xmlns:a16="http://schemas.microsoft.com/office/drawing/2014/main" id="{7CC73A33-65FF-41A9-A3B0-006753CD10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4457700" y="5756461"/>
            <a:ext cx="773430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36895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27">
            <a:extLst>
              <a:ext uri="{FF2B5EF4-FFF2-40B4-BE49-F238E27FC236}">
                <a16:creationId xmlns:a16="http://schemas.microsoft.com/office/drawing/2014/main" id="{744CAA32-F237-419C-A2DD-43C28D920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88E8ED30-7B5F-A5ED-79BA-D15BD1E267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1" y="1371600"/>
            <a:ext cx="3943762" cy="1314443"/>
          </a:xfrm>
        </p:spPr>
        <p:txBody>
          <a:bodyPr>
            <a:normAutofit/>
          </a:bodyPr>
          <a:lstStyle/>
          <a:p>
            <a:r>
              <a:rPr kumimoji="1" lang="en-US" altLang="zh-TW" dirty="0"/>
              <a:t>1. Motivation</a:t>
            </a:r>
            <a:endParaRPr kumimoji="1" lang="zh-TW" altLang="en-US" dirty="0"/>
          </a:p>
        </p:txBody>
      </p:sp>
      <p:cxnSp>
        <p:nvCxnSpPr>
          <p:cNvPr id="33" name="Straight Connector 29">
            <a:extLst>
              <a:ext uri="{FF2B5EF4-FFF2-40B4-BE49-F238E27FC236}">
                <a16:creationId xmlns:a16="http://schemas.microsoft.com/office/drawing/2014/main" id="{A1DB5636-7209-441D-A20B-2A24C54D5C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9A1C1043-FEF2-949C-CB78-E7CC2B8395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2853369"/>
            <a:ext cx="3943762" cy="3088460"/>
          </a:xfrm>
        </p:spPr>
        <p:txBody>
          <a:bodyPr>
            <a:normAutofit/>
          </a:bodyPr>
          <a:lstStyle/>
          <a:p>
            <a:r>
              <a:rPr lang="en-US" dirty="0" err="1"/>
              <a:t>梨泰院事件</a:t>
            </a:r>
            <a:endParaRPr lang="en-US" dirty="0"/>
          </a:p>
          <a:p>
            <a:r>
              <a:rPr lang="en-US" dirty="0" err="1"/>
              <a:t>大型活動主辦</a:t>
            </a:r>
            <a:endParaRPr lang="en-US" dirty="0"/>
          </a:p>
        </p:txBody>
      </p:sp>
      <p:pic>
        <p:nvPicPr>
          <p:cNvPr id="5" name="內容版面配置區 4" descr="一張含有 文字, 個人, 直立的, 擺姿勢 的圖片&#10;&#10;自動產生的描述">
            <a:extLst>
              <a:ext uri="{FF2B5EF4-FFF2-40B4-BE49-F238E27FC236}">
                <a16:creationId xmlns:a16="http://schemas.microsoft.com/office/drawing/2014/main" id="{6EE6D4D1-9E6D-F417-27BB-777CEB014D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100" r="-2" b="40982"/>
          <a:stretch/>
        </p:blipFill>
        <p:spPr>
          <a:xfrm>
            <a:off x="5679451" y="1"/>
            <a:ext cx="6512547" cy="3429000"/>
          </a:xfrm>
          <a:prstGeom prst="rect">
            <a:avLst/>
          </a:prstGeom>
        </p:spPr>
      </p:pic>
      <p:pic>
        <p:nvPicPr>
          <p:cNvPr id="8" name="內容版面配置區 7" descr="一張含有 室內 的圖片&#10;&#10;自動產生的描述">
            <a:extLst>
              <a:ext uri="{FF2B5EF4-FFF2-40B4-BE49-F238E27FC236}">
                <a16:creationId xmlns:a16="http://schemas.microsoft.com/office/drawing/2014/main" id="{B738ECAF-4C3A-66A4-547F-1830949E6A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2" b="29795"/>
          <a:stretch/>
        </p:blipFill>
        <p:spPr>
          <a:xfrm rot="10800000">
            <a:off x="5679452" y="3429000"/>
            <a:ext cx="6512547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3400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744CAA32-F237-419C-A2DD-43C28D920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7690A938-E8E4-156C-BBE3-DE7151FB4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68496" y="1371600"/>
            <a:ext cx="4015004" cy="1314443"/>
          </a:xfrm>
        </p:spPr>
        <p:txBody>
          <a:bodyPr>
            <a:normAutofit/>
          </a:bodyPr>
          <a:lstStyle/>
          <a:p>
            <a:r>
              <a:rPr kumimoji="1" lang="en-US" altLang="zh-TW" dirty="0"/>
              <a:t>2. Model Introduction</a:t>
            </a:r>
            <a:endParaRPr kumimoji="1" lang="zh-TW" altLang="en-US" dirty="0"/>
          </a:p>
        </p:txBody>
      </p:sp>
      <p:pic>
        <p:nvPicPr>
          <p:cNvPr id="13" name="圖片 12" descr="一張含有 文字 的圖片&#10;&#10;自動產生的描述">
            <a:extLst>
              <a:ext uri="{FF2B5EF4-FFF2-40B4-BE49-F238E27FC236}">
                <a16:creationId xmlns:a16="http://schemas.microsoft.com/office/drawing/2014/main" id="{3C79BC3E-6E40-B150-80DE-8CEAAA2B2E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8193" y="643466"/>
            <a:ext cx="3087839" cy="2624663"/>
          </a:xfrm>
          <a:prstGeom prst="rect">
            <a:avLst/>
          </a:prstGeom>
        </p:spPr>
      </p:pic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88D00D77-D299-4699-8F8E-BD436FF715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315786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圖片 8">
            <a:extLst>
              <a:ext uri="{FF2B5EF4-FFF2-40B4-BE49-F238E27FC236}">
                <a16:creationId xmlns:a16="http://schemas.microsoft.com/office/drawing/2014/main" id="{E08F44A4-4AD5-04AC-C58F-05FD1DA4D7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547" y="3589866"/>
            <a:ext cx="4729130" cy="2624666"/>
          </a:xfrm>
          <a:prstGeom prst="rect">
            <a:avLst/>
          </a:prstGeom>
        </p:spPr>
      </p:pic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ABB61FF-A0FB-0C18-DBB1-A890ED6CD0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36004" y="3126072"/>
            <a:ext cx="4079988" cy="3088460"/>
          </a:xfrm>
        </p:spPr>
        <p:txBody>
          <a:bodyPr>
            <a:normAutofit/>
          </a:bodyPr>
          <a:lstStyle/>
          <a:p>
            <a:r>
              <a:rPr kumimoji="1" lang="en-US" altLang="zh-TW" dirty="0"/>
              <a:t>Python </a:t>
            </a:r>
            <a:r>
              <a:rPr kumimoji="1" lang="zh-TW" altLang="en-US" dirty="0"/>
              <a:t>撰寫</a:t>
            </a:r>
            <a:r>
              <a:rPr kumimoji="1" lang="en-US" altLang="zh-TW" dirty="0"/>
              <a:t> .</a:t>
            </a:r>
            <a:r>
              <a:rPr kumimoji="1" lang="en-US" altLang="zh-TW" dirty="0" err="1"/>
              <a:t>asc</a:t>
            </a:r>
            <a:r>
              <a:rPr kumimoji="1" lang="en-US" altLang="zh-TW" dirty="0"/>
              <a:t> file</a:t>
            </a:r>
            <a:r>
              <a:rPr kumimoji="1" lang="zh-TW" altLang="en-US" dirty="0"/>
              <a:t> 的背景數據</a:t>
            </a:r>
            <a:endParaRPr kumimoji="1" lang="en-US" altLang="zh-TW" dirty="0"/>
          </a:p>
          <a:p>
            <a:r>
              <a:rPr kumimoji="1" lang="zh-TW" altLang="en-US" dirty="0"/>
              <a:t>使用 </a:t>
            </a:r>
            <a:r>
              <a:rPr kumimoji="1" lang="en-US" altLang="zh-TW" dirty="0"/>
              <a:t>Euclidean Distance</a:t>
            </a:r>
            <a:r>
              <a:rPr kumimoji="1" lang="zh-TW" altLang="en-US" dirty="0"/>
              <a:t> 當作</a:t>
            </a:r>
            <a:r>
              <a:rPr kumimoji="1" lang="en-US" altLang="zh-TW" dirty="0"/>
              <a:t>Cost</a:t>
            </a:r>
            <a:r>
              <a:rPr kumimoji="1" lang="zh-TW" altLang="en-US" dirty="0"/>
              <a:t>的依據</a:t>
            </a:r>
            <a:endParaRPr kumimoji="1" lang="en-US" altLang="zh-TW" dirty="0"/>
          </a:p>
          <a:p>
            <a:r>
              <a:rPr kumimoji="1" lang="zh-TW" altLang="en-US" dirty="0"/>
              <a:t>並用 </a:t>
            </a:r>
            <a:r>
              <a:rPr kumimoji="1" lang="en-US" altLang="zh-TW" dirty="0" err="1"/>
              <a:t>netlogo</a:t>
            </a:r>
            <a:r>
              <a:rPr kumimoji="1" lang="en-US" altLang="zh-TW" dirty="0"/>
              <a:t> </a:t>
            </a:r>
            <a:r>
              <a:rPr kumimoji="1" lang="zh-TW" altLang="en-US" dirty="0"/>
              <a:t>讀取得到</a:t>
            </a:r>
            <a:r>
              <a:rPr kumimoji="1" lang="en-US" altLang="zh-TW" dirty="0"/>
              <a:t>cost map</a:t>
            </a:r>
          </a:p>
          <a:p>
            <a:r>
              <a:rPr kumimoji="1" lang="en-US" altLang="zh-TW" dirty="0"/>
              <a:t>Patches </a:t>
            </a:r>
            <a:r>
              <a:rPr kumimoji="1" lang="zh-TW" altLang="en-US" dirty="0"/>
              <a:t>手刻地圖</a:t>
            </a:r>
            <a:endParaRPr kumimoji="1" lang="en-US" altLang="zh-TW" dirty="0"/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296953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744CAA32-F237-419C-A2DD-43C28D920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F42F0FAB-5928-BA29-6941-5655DADF8B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3038" y="1371600"/>
            <a:ext cx="3924562" cy="131444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kumimoji="1" lang="en-US" altLang="zh-TW" sz="3100" dirty="0"/>
              <a:t>Important &amp; Practical settings of the model</a:t>
            </a:r>
            <a:endParaRPr kumimoji="1" lang="zh-TW" altLang="en-US" sz="3100" dirty="0"/>
          </a:p>
        </p:txBody>
      </p:sp>
      <p:pic>
        <p:nvPicPr>
          <p:cNvPr id="5" name="Picture 4" descr="Cars parked in a line">
            <a:extLst>
              <a:ext uri="{FF2B5EF4-FFF2-40B4-BE49-F238E27FC236}">
                <a16:creationId xmlns:a16="http://schemas.microsoft.com/office/drawing/2014/main" id="{6A964DB9-D324-EF4B-A1B1-46BE52731D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694" r="7084"/>
          <a:stretch/>
        </p:blipFill>
        <p:spPr>
          <a:xfrm>
            <a:off x="20" y="10"/>
            <a:ext cx="6512527" cy="6857990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91422F5-4221-4812-AFD9-5479C6D60A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437121" y="1031005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C0544D9-A241-CE79-5566-BA5816C016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53037" y="2853369"/>
            <a:ext cx="3924562" cy="3088460"/>
          </a:xfrm>
        </p:spPr>
        <p:txBody>
          <a:bodyPr>
            <a:normAutofit/>
          </a:bodyPr>
          <a:lstStyle/>
          <a:p>
            <a:r>
              <a:rPr kumimoji="1" lang="en-US" altLang="zh-TW" dirty="0"/>
              <a:t>Cars</a:t>
            </a:r>
          </a:p>
          <a:p>
            <a:pPr marL="457200" indent="-457200">
              <a:buAutoNum type="arabicPeriod"/>
            </a:pPr>
            <a:r>
              <a:rPr kumimoji="1" lang="zh-TW" altLang="en-US" dirty="0"/>
              <a:t>道路安全</a:t>
            </a:r>
            <a:endParaRPr kumimoji="1" lang="en-US" altLang="zh-TW" dirty="0"/>
          </a:p>
          <a:p>
            <a:pPr marL="457200" indent="-457200">
              <a:buAutoNum type="arabicPeriod"/>
            </a:pPr>
            <a:r>
              <a:rPr kumimoji="1" lang="zh-TW" altLang="en-US" dirty="0"/>
              <a:t>可左右轉車</a:t>
            </a:r>
            <a:endParaRPr kumimoji="1" lang="en-US" altLang="zh-TW" dirty="0"/>
          </a:p>
          <a:p>
            <a:pPr marL="457200" indent="-457200">
              <a:buAutoNum type="arabicPeriod"/>
            </a:pPr>
            <a:r>
              <a:rPr kumimoji="1" lang="zh-TW" altLang="en-US" dirty="0"/>
              <a:t>客製化駕駛的</a:t>
            </a:r>
            <a:r>
              <a:rPr kumimoji="1" lang="en-US" altLang="zh-TW" dirty="0"/>
              <a:t>Patience </a:t>
            </a:r>
            <a:endParaRPr kumimoji="1" lang="en-US" altLang="zh-TW" dirty="0">
              <a:sym typeface="Wingdings" pitchFamily="2" charset="2"/>
            </a:endParaRPr>
          </a:p>
          <a:p>
            <a:pPr marL="457200" indent="-457200">
              <a:buAutoNum type="arabicPeriod"/>
            </a:pPr>
            <a:r>
              <a:rPr kumimoji="1" lang="en-US" altLang="zh-TW" dirty="0">
                <a:sym typeface="Wingdings" pitchFamily="2" charset="2"/>
              </a:rPr>
              <a:t>Change New Lane</a:t>
            </a:r>
          </a:p>
        </p:txBody>
      </p:sp>
    </p:spTree>
    <p:extLst>
      <p:ext uri="{BB962C8B-B14F-4D97-AF65-F5344CB8AC3E}">
        <p14:creationId xmlns:p14="http://schemas.microsoft.com/office/powerpoint/2010/main" val="26529793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8">
            <a:extLst>
              <a:ext uri="{FF2B5EF4-FFF2-40B4-BE49-F238E27FC236}">
                <a16:creationId xmlns:a16="http://schemas.microsoft.com/office/drawing/2014/main" id="{744CAA32-F237-419C-A2DD-43C28D920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12A7F847-EC86-D02E-4B23-C7FA8B0C6B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3038" y="1371600"/>
            <a:ext cx="3924562" cy="131444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kumimoji="1" lang="en-US" altLang="zh-TW" sz="3100" dirty="0"/>
              <a:t>Important &amp; Practical settings of the model</a:t>
            </a:r>
            <a:endParaRPr kumimoji="1" lang="zh-TW" altLang="en-US" sz="3100" dirty="0"/>
          </a:p>
        </p:txBody>
      </p:sp>
      <p:pic>
        <p:nvPicPr>
          <p:cNvPr id="16" name="Picture 4" descr="3D rendering of game pieces tied together with a rope">
            <a:extLst>
              <a:ext uri="{FF2B5EF4-FFF2-40B4-BE49-F238E27FC236}">
                <a16:creationId xmlns:a16="http://schemas.microsoft.com/office/drawing/2014/main" id="{F429A177-05E9-9615-8F05-6E4CAE420D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03" r="27475"/>
          <a:stretch/>
        </p:blipFill>
        <p:spPr>
          <a:xfrm>
            <a:off x="20" y="10"/>
            <a:ext cx="6512527" cy="6857990"/>
          </a:xfrm>
          <a:prstGeom prst="rect">
            <a:avLst/>
          </a:prstGeom>
        </p:spPr>
      </p:pic>
      <p:cxnSp>
        <p:nvCxnSpPr>
          <p:cNvPr id="17" name="Straight Connector 10">
            <a:extLst>
              <a:ext uri="{FF2B5EF4-FFF2-40B4-BE49-F238E27FC236}">
                <a16:creationId xmlns:a16="http://schemas.microsoft.com/office/drawing/2014/main" id="{691422F5-4221-4812-AFD9-5479C6D60A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437121" y="1031005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A28B0DC-A350-8326-4400-51419A62F5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53037" y="2853369"/>
            <a:ext cx="3924562" cy="3088460"/>
          </a:xfrm>
        </p:spPr>
        <p:txBody>
          <a:bodyPr>
            <a:normAutofit/>
          </a:bodyPr>
          <a:lstStyle/>
          <a:p>
            <a:r>
              <a:rPr kumimoji="1" lang="en-US" altLang="zh-TW" dirty="0"/>
              <a:t>People</a:t>
            </a:r>
          </a:p>
          <a:p>
            <a:pPr marL="457200" indent="-457200">
              <a:buAutoNum type="arabicPeriod"/>
            </a:pPr>
            <a:r>
              <a:rPr kumimoji="1" lang="zh-TW" altLang="en-US" dirty="0"/>
              <a:t>危機發生時的行為改變</a:t>
            </a:r>
            <a:endParaRPr kumimoji="1" lang="en-US" altLang="zh-TW" dirty="0"/>
          </a:p>
          <a:p>
            <a:pPr marL="457200" indent="-457200">
              <a:buAutoNum type="arabicPeriod"/>
            </a:pPr>
            <a:r>
              <a:rPr kumimoji="1" lang="zh-TW" altLang="en-US" dirty="0"/>
              <a:t>從眾的行為學習</a:t>
            </a:r>
            <a:endParaRPr kumimoji="1" lang="en-US" altLang="zh-TW" dirty="0"/>
          </a:p>
          <a:p>
            <a:pPr marL="457200" indent="-457200">
              <a:buAutoNum type="arabicPeriod"/>
            </a:pPr>
            <a:r>
              <a:rPr kumimoji="1" lang="zh-TW" altLang="en-US" dirty="0"/>
              <a:t>客製化職業個性</a:t>
            </a:r>
            <a:endParaRPr kumimoji="1" lang="en-US" altLang="zh-TW" dirty="0"/>
          </a:p>
          <a:p>
            <a:pPr marL="457200" indent="-457200">
              <a:buAutoNum type="arabicPeriod"/>
            </a:pPr>
            <a:r>
              <a:rPr kumimoji="1" lang="zh-TW" altLang="en-US" dirty="0"/>
              <a:t>過馬路安全</a:t>
            </a:r>
            <a:endParaRPr kumimoji="1" lang="en-US" altLang="zh-TW" dirty="0"/>
          </a:p>
          <a:p>
            <a:pPr marL="457200" indent="-457200">
              <a:buAutoNum type="arabicPeriod"/>
            </a:pPr>
            <a:r>
              <a:rPr kumimoji="1" lang="zh-TW" altLang="en-US" dirty="0"/>
              <a:t>最佳化問題</a:t>
            </a:r>
          </a:p>
        </p:txBody>
      </p:sp>
    </p:spTree>
    <p:extLst>
      <p:ext uri="{BB962C8B-B14F-4D97-AF65-F5344CB8AC3E}">
        <p14:creationId xmlns:p14="http://schemas.microsoft.com/office/powerpoint/2010/main" val="17958440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DBDA151C-5770-45E4-AAFF-59E7F4038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50035E9B-A334-B67C-A47A-1568D2EB84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1" y="4313209"/>
            <a:ext cx="6533706" cy="1179812"/>
          </a:xfrm>
        </p:spPr>
        <p:txBody>
          <a:bodyPr anchor="b">
            <a:normAutofit/>
          </a:bodyPr>
          <a:lstStyle/>
          <a:p>
            <a:r>
              <a:rPr kumimoji="1" lang="en-US" altLang="zh-TW" dirty="0"/>
              <a:t>Supporting information</a:t>
            </a:r>
            <a:endParaRPr kumimoji="1" lang="zh-TW" altLang="en-US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F5F14862-3FD4-F429-EBB6-D9915F69F8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251" y="498541"/>
            <a:ext cx="4229020" cy="2600847"/>
          </a:xfrm>
          <a:prstGeom prst="rect">
            <a:avLst/>
          </a:prstGeom>
        </p:spPr>
      </p:pic>
      <p:pic>
        <p:nvPicPr>
          <p:cNvPr id="7" name="圖片 6" descr="一張含有 文字, 路面, 室外, 路 的圖片&#10;&#10;自動產生的描述">
            <a:extLst>
              <a:ext uri="{FF2B5EF4-FFF2-40B4-BE49-F238E27FC236}">
                <a16:creationId xmlns:a16="http://schemas.microsoft.com/office/drawing/2014/main" id="{F77FC46F-BC2E-58A3-7637-0158D3BBC8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3050" y="3099388"/>
            <a:ext cx="3154875" cy="1743067"/>
          </a:xfrm>
          <a:prstGeom prst="rect">
            <a:avLst/>
          </a:prstGeom>
        </p:spPr>
      </p:pic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79A8C79C-19BB-98DF-F997-60EEBBFED4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0154" y="570869"/>
            <a:ext cx="4127268" cy="2858131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209265E-E0D7-493B-97CE-2263D50C3F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0600" y="5831258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95F58F9D-46AD-947D-12D6-3905BD177A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5730" y="3571544"/>
            <a:ext cx="3030278" cy="2259714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dirty="0"/>
              <a:t>Reference:</a:t>
            </a:r>
          </a:p>
          <a:p>
            <a:r>
              <a:rPr lang="en-US" dirty="0" err="1"/>
              <a:t>台北市政府-台北大巨蛋公告安全報告書</a:t>
            </a:r>
            <a:endParaRPr lang="en-US" dirty="0"/>
          </a:p>
          <a:p>
            <a:r>
              <a:rPr lang="en-US" dirty="0" err="1"/>
              <a:t>台北市大巨蛋公開公共安全策略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8152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E7535EBC-93CA-39CB-1A69-59A92FF166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730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9E9D00D9-C4F5-471E-BE2C-126CB112A6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406" y="0"/>
            <a:ext cx="8543515" cy="6858000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58000">
                <a:srgbClr val="000000">
                  <a:alpha val="55000"/>
                </a:srgbClr>
              </a:gs>
              <a:gs pos="93000">
                <a:srgbClr val="000000">
                  <a:alpha val="64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EBB9F93D-3077-A06A-08C5-92DDB74FA6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914400"/>
            <a:ext cx="4892948" cy="3427867"/>
          </a:xfrm>
        </p:spPr>
        <p:txBody>
          <a:bodyPr anchor="t">
            <a:normAutofit/>
          </a:bodyPr>
          <a:lstStyle/>
          <a:p>
            <a:r>
              <a:rPr kumimoji="1" lang="en-US" altLang="zh-TW">
                <a:solidFill>
                  <a:srgbClr val="FFFFFF"/>
                </a:solidFill>
              </a:rPr>
              <a:t>Implementation</a:t>
            </a:r>
            <a:endParaRPr kumimoji="1" lang="zh-TW" altLang="en-US">
              <a:solidFill>
                <a:srgbClr val="FFFFFF"/>
              </a:solidFill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428A70DE-80F2-D468-E5BD-DF5F5CC558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25290" y="5253051"/>
            <a:ext cx="4892948" cy="812923"/>
          </a:xfrm>
        </p:spPr>
        <p:txBody>
          <a:bodyPr anchor="t">
            <a:normAutofit/>
          </a:bodyPr>
          <a:lstStyle/>
          <a:p>
            <a:endParaRPr kumimoji="1" lang="zh-TW" altLang="en-US">
              <a:solidFill>
                <a:srgbClr val="FFFFFF"/>
              </a:solidFill>
            </a:endParaRP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7CC2FE6-3AD0-4131-B4BC-1F4D65E25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7529" y="4861206"/>
            <a:ext cx="978862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1273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DBDA151C-5770-45E4-AAFF-59E7F4038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9D865E78-A05D-1306-2FEF-6D3ADE89F1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570750"/>
            <a:ext cx="10110857" cy="1387934"/>
          </a:xfrm>
        </p:spPr>
        <p:txBody>
          <a:bodyPr anchor="b">
            <a:normAutofit/>
          </a:bodyPr>
          <a:lstStyle/>
          <a:p>
            <a:r>
              <a:rPr kumimoji="1" lang="en-US" altLang="zh-TW" dirty="0"/>
              <a:t>Future work &amp; Conclusion</a:t>
            </a:r>
            <a:endParaRPr kumimoji="1" lang="zh-TW" altLang="en-US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62D3963-2153-4637-96E6-E31BD2CE5D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0600" y="2307479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內容版面配置區 2">
            <a:extLst>
              <a:ext uri="{FF2B5EF4-FFF2-40B4-BE49-F238E27FC236}">
                <a16:creationId xmlns:a16="http://schemas.microsoft.com/office/drawing/2014/main" id="{D1A3ECCB-B701-B7FB-1781-9BB92C1CD27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6535502"/>
              </p:ext>
            </p:extLst>
          </p:nvPr>
        </p:nvGraphicFramePr>
        <p:xfrm>
          <a:off x="914400" y="2852738"/>
          <a:ext cx="10363200" cy="30892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68350155"/>
      </p:ext>
    </p:extLst>
  </p:cSld>
  <p:clrMapOvr>
    <a:masterClrMapping/>
  </p:clrMapOvr>
</p:sld>
</file>

<file path=ppt/theme/theme1.xml><?xml version="1.0" encoding="utf-8"?>
<a:theme xmlns:a="http://schemas.openxmlformats.org/drawingml/2006/main" name="DashVTI">
  <a:themeElements>
    <a:clrScheme name="Custom 6">
      <a:dk1>
        <a:sysClr val="windowText" lastClr="000000"/>
      </a:dk1>
      <a:lt1>
        <a:sysClr val="window" lastClr="FFFFFF"/>
      </a:lt1>
      <a:dk2>
        <a:srgbClr val="0D1C3B"/>
      </a:dk2>
      <a:lt2>
        <a:srgbClr val="F5F2F9"/>
      </a:lt2>
      <a:accent1>
        <a:srgbClr val="1973EB"/>
      </a:accent1>
      <a:accent2>
        <a:srgbClr val="25C8A2"/>
      </a:accent2>
      <a:accent3>
        <a:srgbClr val="BF8ED1"/>
      </a:accent3>
      <a:accent4>
        <a:srgbClr val="FE733C"/>
      </a:accent4>
      <a:accent5>
        <a:srgbClr val="FE5A5A"/>
      </a:accent5>
      <a:accent6>
        <a:srgbClr val="1AC16E"/>
      </a:accent6>
      <a:hlink>
        <a:srgbClr val="1AC16E"/>
      </a:hlink>
      <a:folHlink>
        <a:srgbClr val="00B0F0"/>
      </a:folHlink>
    </a:clrScheme>
    <a:fontScheme name="grandview display">
      <a:majorFont>
        <a:latin typeface="Grandview Display"/>
        <a:ea typeface=""/>
        <a:cs typeface=""/>
      </a:majorFont>
      <a:minorFont>
        <a:latin typeface="Grandview Displ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shVTI" id="{42B0E7C6-1071-483F-A575-9AF7EE1B96AC}" vid="{E18014FF-B132-4F63-9D72-5B85E99D641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</TotalTime>
  <Words>170</Words>
  <Application>Microsoft Macintosh PowerPoint</Application>
  <PresentationFormat>寬螢幕</PresentationFormat>
  <Paragraphs>36</Paragraphs>
  <Slides>9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9</vt:i4>
      </vt:variant>
    </vt:vector>
  </HeadingPairs>
  <TitlesOfParts>
    <vt:vector size="13" baseType="lpstr">
      <vt:lpstr>Arial</vt:lpstr>
      <vt:lpstr>Grandview Display</vt:lpstr>
      <vt:lpstr>Wingdings</vt:lpstr>
      <vt:lpstr>DashVTI</vt:lpstr>
      <vt:lpstr>Traffic Simulation &amp; Crowd Evacuation at Taipei Dome</vt:lpstr>
      <vt:lpstr>Contents 1. Motivation 2. Model Introduction 3. Implementation 4. Future Work 5. Conclusion</vt:lpstr>
      <vt:lpstr>1. Motivation</vt:lpstr>
      <vt:lpstr>2. Model Introduction</vt:lpstr>
      <vt:lpstr>Important &amp; Practical settings of the model</vt:lpstr>
      <vt:lpstr>Important &amp; Practical settings of the model</vt:lpstr>
      <vt:lpstr>Supporting information</vt:lpstr>
      <vt:lpstr>Implementation</vt:lpstr>
      <vt:lpstr>Future work &amp; 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Crowd </dc:title>
  <dc:creator>黃曼齡</dc:creator>
  <cp:lastModifiedBy>菲特 巴</cp:lastModifiedBy>
  <cp:revision>6</cp:revision>
  <dcterms:created xsi:type="dcterms:W3CDTF">2022-12-14T15:54:50Z</dcterms:created>
  <dcterms:modified xsi:type="dcterms:W3CDTF">2024-09-18T05:44:03Z</dcterms:modified>
</cp:coreProperties>
</file>